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97" r:id="rId3"/>
    <p:sldId id="283" r:id="rId4"/>
    <p:sldId id="285" r:id="rId5"/>
    <p:sldId id="286" r:id="rId6"/>
    <p:sldId id="293" r:id="rId7"/>
    <p:sldId id="294" r:id="rId8"/>
    <p:sldId id="262" r:id="rId9"/>
    <p:sldId id="277" r:id="rId10"/>
    <p:sldId id="278" r:id="rId11"/>
    <p:sldId id="284" r:id="rId12"/>
    <p:sldId id="288" r:id="rId13"/>
    <p:sldId id="289" r:id="rId14"/>
    <p:sldId id="270" r:id="rId15"/>
    <p:sldId id="295" r:id="rId16"/>
    <p:sldId id="269" r:id="rId17"/>
    <p:sldId id="271" r:id="rId18"/>
    <p:sldId id="292" r:id="rId19"/>
    <p:sldId id="290" r:id="rId20"/>
    <p:sldId id="291" r:id="rId21"/>
    <p:sldId id="267" r:id="rId22"/>
    <p:sldId id="264" r:id="rId23"/>
    <p:sldId id="296" r:id="rId24"/>
    <p:sldId id="263" r:id="rId25"/>
    <p:sldId id="266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4-4FB5-8EC6-001D210194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4-4FB5-8EC6-001D210194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44-4FB5-8EC6-001D210194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44-4FB5-8EC6-001D21019449}"/>
              </c:ext>
            </c:extLst>
          </c:dPt>
          <c:cat>
            <c:strRef>
              <c:f>Sheet1!$A$2:$A$5</c:f>
              <c:strCache>
                <c:ptCount val="4"/>
                <c:pt idx="0">
                  <c:v>Assignments</c:v>
                </c:pt>
                <c:pt idx="1">
                  <c:v>Quizzes</c:v>
                </c:pt>
                <c:pt idx="2">
                  <c:v>Final Project</c:v>
                </c:pt>
                <c:pt idx="3">
                  <c:v>Professionalism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5-464F-9BF4-57F271169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0.20354</cdr:x>
      <cdr:y>0.45205</cdr:y>
    </cdr:from>
    <cdr:to>
      <cdr:x>0.48656</cdr:x>
      <cdr:y>0.59698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2514600"/>
          <a:ext cx="2436962" cy="806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Professionalism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CBFD-3C78-4759-B34E-8B210BC0699E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D062-BCC3-4A15-A248-C84A9527C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3935"/>
            <a:ext cx="990599" cy="11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69132"/>
            <a:ext cx="990600" cy="1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99309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9893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474C-C351-4197-A578-66165F323C7A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awesomeness.com/learning-gis-programming-an-overview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 318 – Introduction to GIS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Jim Graham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learning…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need to figure out how to solve any programming problem in the geospatial discipline that can be solved!</a:t>
            </a:r>
          </a:p>
          <a:p>
            <a:pPr lvl="1"/>
            <a:r>
              <a:rPr lang="en-US" dirty="0"/>
              <a:t>Programming</a:t>
            </a:r>
          </a:p>
          <a:p>
            <a:pPr lvl="1"/>
            <a:r>
              <a:rPr lang="en-US" dirty="0"/>
              <a:t>Debugging</a:t>
            </a:r>
          </a:p>
          <a:p>
            <a:pPr lvl="1"/>
            <a:r>
              <a:rPr lang="en-US" dirty="0"/>
              <a:t>Finding answers</a:t>
            </a:r>
          </a:p>
          <a:p>
            <a:pPr lvl="1"/>
            <a:r>
              <a:rPr lang="en-US" dirty="0"/>
              <a:t>Getting help</a:t>
            </a:r>
          </a:p>
          <a:p>
            <a:pPr lvl="1"/>
            <a:r>
              <a:rPr lang="en-US" dirty="0"/>
              <a:t>Introduction to the larger world of software development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Successful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learning:</a:t>
            </a:r>
          </a:p>
          <a:p>
            <a:pPr lvl="1"/>
            <a:r>
              <a:rPr lang="en-US" dirty="0"/>
              <a:t>Knowledge and concepts</a:t>
            </a:r>
          </a:p>
          <a:p>
            <a:pPr lvl="2"/>
            <a:r>
              <a:rPr lang="en-US" dirty="0"/>
              <a:t>Review the material on the website</a:t>
            </a:r>
          </a:p>
          <a:p>
            <a:pPr lvl="2"/>
            <a:r>
              <a:rPr lang="en-US" dirty="0"/>
              <a:t>Take notes and review them!</a:t>
            </a:r>
          </a:p>
          <a:p>
            <a:pPr lvl="1"/>
            <a:r>
              <a:rPr lang="en-US" dirty="0"/>
              <a:t>Skills</a:t>
            </a:r>
          </a:p>
          <a:p>
            <a:pPr lvl="2"/>
            <a:r>
              <a:rPr lang="en-US" dirty="0"/>
              <a:t>The only way to learn to ride a bike is to get on one</a:t>
            </a:r>
          </a:p>
          <a:p>
            <a:pPr lvl="2"/>
            <a:r>
              <a:rPr lang="en-US" dirty="0"/>
              <a:t>The only way to learn to program is to do it</a:t>
            </a:r>
          </a:p>
          <a:p>
            <a:pPr lvl="2"/>
            <a:r>
              <a:rPr lang="en-US" dirty="0"/>
              <a:t>4 hours outside of class per week at least!</a:t>
            </a:r>
          </a:p>
          <a:p>
            <a:pPr lvl="1"/>
            <a:r>
              <a:rPr lang="en-US" dirty="0"/>
              <a:t>Communication and Teamwork</a:t>
            </a:r>
          </a:p>
          <a:p>
            <a:pPr lvl="2"/>
            <a:r>
              <a:rPr lang="en-US" dirty="0"/>
              <a:t>Get to know your classmates</a:t>
            </a:r>
          </a:p>
        </p:txBody>
      </p:sp>
    </p:spTree>
    <p:extLst>
      <p:ext uri="{BB962C8B-B14F-4D97-AF65-F5344CB8AC3E}">
        <p14:creationId xmlns:p14="http://schemas.microsoft.com/office/powerpoint/2010/main" val="303373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Read &amp; practice material on web 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Quizzes encourage reading and let me know if topics are sinking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Interactive lectures on critical and sticky areas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Take notes in your notebook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assignments early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“Play” until comfortable with the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Turn in what you have! (including comments)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from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4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Canvas for assignments</a:t>
            </a:r>
          </a:p>
          <a:p>
            <a:pPr lvl="1"/>
            <a:r>
              <a:rPr lang="en-US" dirty="0"/>
              <a:t>Weekly homework -&gt; Final project</a:t>
            </a:r>
          </a:p>
          <a:p>
            <a:pPr lvl="1"/>
            <a:r>
              <a:rPr lang="en-US" dirty="0"/>
              <a:t>Please turn in Python (“.</a:t>
            </a:r>
            <a:r>
              <a:rPr lang="en-US" dirty="0" err="1"/>
              <a:t>py</a:t>
            </a:r>
            <a:r>
              <a:rPr lang="en-US" dirty="0"/>
              <a:t>”) scripts</a:t>
            </a:r>
          </a:p>
          <a:p>
            <a:r>
              <a:rPr lang="en-US" dirty="0"/>
              <a:t>Website for weekly content</a:t>
            </a:r>
          </a:p>
          <a:p>
            <a:r>
              <a:rPr lang="en-US" dirty="0"/>
              <a:t>Email for Group Discussions</a:t>
            </a:r>
          </a:p>
          <a:p>
            <a:pPr lvl="1"/>
            <a:r>
              <a:rPr lang="en-US" dirty="0"/>
              <a:t>Canvas discussions? </a:t>
            </a:r>
            <a:r>
              <a:rPr lang="en-US" dirty="0" err="1"/>
              <a:t>ListServe</a:t>
            </a:r>
            <a:r>
              <a:rPr lang="en-US" dirty="0"/>
              <a:t>?</a:t>
            </a:r>
          </a:p>
          <a:p>
            <a:r>
              <a:rPr lang="en-US" dirty="0"/>
              <a:t>Teams of 1-2</a:t>
            </a:r>
          </a:p>
          <a:p>
            <a:r>
              <a:rPr lang="en-US" dirty="0"/>
              <a:t>There is no book but the web is full of great (and terrible) resources</a:t>
            </a:r>
          </a:p>
        </p:txBody>
      </p:sp>
    </p:spTree>
    <p:extLst>
      <p:ext uri="{BB962C8B-B14F-4D97-AF65-F5344CB8AC3E}">
        <p14:creationId xmlns:p14="http://schemas.microsoft.com/office/powerpoint/2010/main" val="382882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Web – search for answers</a:t>
            </a:r>
          </a:p>
          <a:p>
            <a:r>
              <a:rPr lang="en-US" dirty="0" err="1"/>
              <a:t>ListServs</a:t>
            </a:r>
            <a:r>
              <a:rPr lang="en-US" dirty="0"/>
              <a:t> – including Canvas blogs</a:t>
            </a:r>
          </a:p>
          <a:p>
            <a:r>
              <a:rPr lang="en-US" dirty="0"/>
              <a:t>Your team</a:t>
            </a:r>
          </a:p>
          <a:p>
            <a:r>
              <a:rPr lang="en-US" dirty="0"/>
              <a:t>Me and the tutors </a:t>
            </a:r>
          </a:p>
          <a:p>
            <a:r>
              <a:rPr lang="en-US" dirty="0"/>
              <a:t>ArcGIS help – best for Arc libraries</a:t>
            </a:r>
          </a:p>
          <a:p>
            <a:r>
              <a:rPr lang="en-US" dirty="0"/>
              <a:t>Others?</a:t>
            </a:r>
          </a:p>
          <a:p>
            <a:pPr lvl="1"/>
            <a:r>
              <a:rPr lang="en-US" dirty="0"/>
              <a:t>Anyone you can find who might have dealt with the same problem!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417627"/>
              </p:ext>
            </p:extLst>
          </p:nvPr>
        </p:nvGraphicFramePr>
        <p:xfrm>
          <a:off x="533400" y="12954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505200" y="52578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Final Project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867400" y="43434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Quizzes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038600" y="25908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184068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Up with the Pack!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class moves!</a:t>
            </a:r>
          </a:p>
          <a:p>
            <a:pPr lvl="1"/>
            <a:r>
              <a:rPr lang="en-US" dirty="0"/>
              <a:t>I’ll introduce a new topic and then you’ll have time to practice and work on the assignment</a:t>
            </a:r>
          </a:p>
          <a:p>
            <a:pPr lvl="1"/>
            <a:r>
              <a:rPr lang="en-US" dirty="0"/>
              <a:t>This is a skills class, not everything you need to know is online – you’ll need to attend classes</a:t>
            </a:r>
          </a:p>
          <a:p>
            <a:r>
              <a:rPr lang="en-US" dirty="0"/>
              <a:t>Turn in labs each week</a:t>
            </a:r>
          </a:p>
          <a:p>
            <a:pPr lvl="1"/>
            <a:r>
              <a:rPr lang="en-US" dirty="0"/>
              <a:t>Complete assignments outside of class and then turn in whatever you have when it is due</a:t>
            </a:r>
          </a:p>
          <a:p>
            <a:r>
              <a:rPr lang="en-US" dirty="0"/>
              <a:t>Get help when you need it!</a:t>
            </a:r>
          </a:p>
          <a:p>
            <a:pPr lvl="1"/>
            <a:r>
              <a:rPr lang="en-US" dirty="0"/>
              <a:t>If you get stuck for 20 minutes, get help!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worry about this unless you already know some programming and have a project you want to do.</a:t>
            </a:r>
          </a:p>
          <a:p>
            <a:r>
              <a:rPr lang="en-US" dirty="0"/>
              <a:t>If this is the case, make sure you have what you need to complete the project.</a:t>
            </a:r>
          </a:p>
          <a:p>
            <a:r>
              <a:rPr lang="en-US" dirty="0"/>
              <a:t>Otherwise, we’ll talk about projects ½ way through the semester.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now you are all like new employees</a:t>
            </a:r>
          </a:p>
          <a:p>
            <a:pPr lvl="1"/>
            <a:r>
              <a:rPr lang="en-US" dirty="0"/>
              <a:t>Note: I may be a reference for a future job</a:t>
            </a:r>
          </a:p>
          <a:p>
            <a:r>
              <a:rPr lang="en-US" dirty="0"/>
              <a:t>Show up on time and stay throughout class</a:t>
            </a:r>
          </a:p>
          <a:p>
            <a:r>
              <a:rPr lang="en-US" dirty="0"/>
              <a:t>Participate in discussions</a:t>
            </a:r>
          </a:p>
          <a:p>
            <a:r>
              <a:rPr lang="en-US" dirty="0"/>
              <a:t>Complete assignments on time</a:t>
            </a:r>
          </a:p>
          <a:p>
            <a:r>
              <a:rPr lang="en-US" dirty="0"/>
              <a:t>Help your class mates</a:t>
            </a:r>
          </a:p>
          <a:p>
            <a:r>
              <a:rPr lang="en-US" dirty="0"/>
              <a:t>Talking while someone else “has the floor”</a:t>
            </a:r>
          </a:p>
          <a:p>
            <a:r>
              <a:rPr lang="en-US" dirty="0"/>
              <a:t>See the “7 habits”</a:t>
            </a:r>
          </a:p>
        </p:txBody>
      </p:sp>
    </p:spTree>
    <p:extLst>
      <p:ext uri="{BB962C8B-B14F-4D97-AF65-F5344CB8AC3E}">
        <p14:creationId xmlns:p14="http://schemas.microsoft.com/office/powerpoint/2010/main" val="236508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programming (not just copy from other students or the web)</a:t>
            </a:r>
          </a:p>
          <a:p>
            <a:r>
              <a:rPr lang="en-US" dirty="0"/>
              <a:t>Start early (program some each day)</a:t>
            </a:r>
          </a:p>
          <a:p>
            <a:r>
              <a:rPr lang="en-US" dirty="0"/>
              <a:t>Not showing up or dropping out rather then getting help</a:t>
            </a:r>
          </a:p>
          <a:p>
            <a:r>
              <a:rPr lang="en-US" dirty="0"/>
              <a:t>How can we minimize these and other problems?</a:t>
            </a:r>
          </a:p>
          <a:p>
            <a:pPr lvl="1"/>
            <a:r>
              <a:rPr lang="en-US" dirty="0"/>
              <a:t>Please meet in groups of four and then have one person add your groups ideas to the board</a:t>
            </a:r>
          </a:p>
        </p:txBody>
      </p:sp>
    </p:spTree>
    <p:extLst>
      <p:ext uri="{BB962C8B-B14F-4D97-AF65-F5344CB8AC3E}">
        <p14:creationId xmlns:p14="http://schemas.microsoft.com/office/powerpoint/2010/main" val="131272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Got your notebook?</a:t>
            </a:r>
          </a:p>
          <a:p>
            <a:r>
              <a:rPr lang="en-US" dirty="0"/>
              <a:t>Please bring one with you and take notes!</a:t>
            </a:r>
          </a:p>
          <a:p>
            <a:r>
              <a:rPr lang="en-US" dirty="0"/>
              <a:t>Programming is like learning a foreign language – it is really hard to guess the words for things!</a:t>
            </a:r>
          </a:p>
          <a:p>
            <a:r>
              <a:rPr lang="en-US" dirty="0"/>
              <a:t>Writing notes has proven to help with remembering and you won’t have to ask the questions over and over</a:t>
            </a:r>
          </a:p>
        </p:txBody>
      </p:sp>
    </p:spTree>
    <p:extLst>
      <p:ext uri="{BB962C8B-B14F-4D97-AF65-F5344CB8AC3E}">
        <p14:creationId xmlns:p14="http://schemas.microsoft.com/office/powerpoint/2010/main" val="135632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Successful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class and lab</a:t>
            </a:r>
          </a:p>
          <a:p>
            <a:r>
              <a:rPr lang="en-US" dirty="0"/>
              <a:t>Start assignments when assigned and turn them in before they are due</a:t>
            </a:r>
          </a:p>
          <a:p>
            <a:r>
              <a:rPr lang="en-US" dirty="0"/>
              <a:t>Take notes</a:t>
            </a:r>
          </a:p>
          <a:p>
            <a:r>
              <a:rPr lang="en-US" dirty="0"/>
              <a:t>Practice the stuff that is hard</a:t>
            </a:r>
          </a:p>
          <a:p>
            <a:r>
              <a:rPr lang="en-US" dirty="0"/>
              <a:t>Get help!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become a NERD?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343400" cy="5257800"/>
          </a:xfrm>
        </p:spPr>
        <p:txBody>
          <a:bodyPr/>
          <a:lstStyle/>
          <a:p>
            <a:r>
              <a:rPr lang="en-US" dirty="0"/>
              <a:t>Learn a bunch of new terms (mostly TLAs)</a:t>
            </a:r>
          </a:p>
          <a:p>
            <a:r>
              <a:rPr lang="en-US" dirty="0"/>
              <a:t>Think like a computer</a:t>
            </a:r>
          </a:p>
          <a:p>
            <a:r>
              <a:rPr lang="en-US" dirty="0"/>
              <a:t>Amaze (and confuse) your friends!</a:t>
            </a:r>
          </a:p>
          <a:p>
            <a:r>
              <a:rPr lang="en-US" dirty="0"/>
              <a:t>Get a whole new wardrobe!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971800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– Instructions for a computer</a:t>
            </a:r>
          </a:p>
          <a:p>
            <a:r>
              <a:rPr lang="en-US" dirty="0"/>
              <a:t>Programming/Coding – writing, documenting, and testing code</a:t>
            </a:r>
          </a:p>
          <a:p>
            <a:r>
              <a:rPr lang="en-US" dirty="0"/>
              <a:t>Program – A file with instructions for a computer to execute to complete a task</a:t>
            </a:r>
          </a:p>
          <a:p>
            <a:r>
              <a:rPr lang="en-US" dirty="0"/>
              <a:t>Application – A program with a graphic user interface (as opposed to a command line interface)</a:t>
            </a:r>
          </a:p>
          <a:p>
            <a:r>
              <a:rPr lang="en-US" dirty="0"/>
              <a:t>Library – A file with code for a computer to be used by other programs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Programming</a:t>
            </a:r>
          </a:p>
        </p:txBody>
      </p:sp>
      <p:pic>
        <p:nvPicPr>
          <p:cNvPr id="1026" name="Picture 2" descr="https://i0.wp.com/geoawesomeness.com/wp-content/uploads/2014/08/progLanguages.jp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600" cy="501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6465407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https://geoawesomeness.com/learning-gis-programming-an-overview/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34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ESRI’s primary scripting language (for now)</a:t>
            </a:r>
          </a:p>
          <a:p>
            <a:r>
              <a:rPr lang="en-US" dirty="0"/>
              <a:t>Very popular in GIS (Arc and OpenSource)</a:t>
            </a:r>
          </a:p>
          <a:p>
            <a:r>
              <a:rPr lang="en-US" dirty="0"/>
              <a:t>Very flexible (can solve lots of problems)</a:t>
            </a:r>
          </a:p>
          <a:p>
            <a:r>
              <a:rPr lang="en-US" dirty="0"/>
              <a:t>Well supported (with Wing IDE)</a:t>
            </a:r>
          </a:p>
          <a:p>
            <a:r>
              <a:rPr lang="en-US" dirty="0"/>
              <a:t>Easy to learn (relative to complied languages)</a:t>
            </a:r>
          </a:p>
          <a:p>
            <a:r>
              <a:rPr lang="en-US" dirty="0"/>
              <a:t>Portable</a:t>
            </a:r>
          </a:p>
          <a:p>
            <a:r>
              <a:rPr lang="en-US" dirty="0"/>
              <a:t>But it is not the fastest language</a:t>
            </a:r>
          </a:p>
          <a:p>
            <a:pPr lvl="1"/>
            <a:r>
              <a:rPr lang="en-US" dirty="0"/>
              <a:t>Compiled (C/C++, Java, C#) are faster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267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ArcGIS Libraries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8956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Builder</a:t>
            </a:r>
          </a:p>
          <a:p>
            <a:pPr algn="ctr"/>
            <a:r>
              <a:rPr lang="en-US" dirty="0"/>
              <a:t>(dead to me)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 Scripts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Wing IDE</a:t>
            </a:r>
          </a:p>
        </p:txBody>
      </p:sp>
      <p:cxnSp>
        <p:nvCxnSpPr>
          <p:cNvPr id="10" name="Elbow Connector 9"/>
          <p:cNvCxnSpPr>
            <a:stCxn id="6" idx="3"/>
            <a:endCxn id="7" idx="1"/>
          </p:cNvCxnSpPr>
          <p:nvPr/>
        </p:nvCxnSpPr>
        <p:spPr>
          <a:xfrm>
            <a:off x="2667000" y="3238500"/>
            <a:ext cx="9144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7" idx="0"/>
          </p:cNvCxnSpPr>
          <p:nvPr/>
        </p:nvCxnSpPr>
        <p:spPr>
          <a:xfrm rot="5400000">
            <a:off x="4229100" y="2705100"/>
            <a:ext cx="533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4" idx="0"/>
          </p:cNvCxnSpPr>
          <p:nvPr/>
        </p:nvCxnSpPr>
        <p:spPr>
          <a:xfrm rot="5400000">
            <a:off x="1409700" y="3924300"/>
            <a:ext cx="6858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7" idx="2"/>
            <a:endCxn id="4" idx="0"/>
          </p:cNvCxnSpPr>
          <p:nvPr/>
        </p:nvCxnSpPr>
        <p:spPr>
          <a:xfrm rot="5400000">
            <a:off x="2743200" y="2514600"/>
            <a:ext cx="7620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382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ArcGIS Desktop</a:t>
            </a:r>
          </a:p>
        </p:txBody>
      </p:sp>
      <p:cxnSp>
        <p:nvCxnSpPr>
          <p:cNvPr id="27" name="Elbow Connector 26"/>
          <p:cNvCxnSpPr>
            <a:stCxn id="25" idx="2"/>
            <a:endCxn id="6" idx="0"/>
          </p:cNvCxnSpPr>
          <p:nvPr/>
        </p:nvCxnSpPr>
        <p:spPr>
          <a:xfrm rot="5400000">
            <a:off x="1524000" y="2667000"/>
            <a:ext cx="4572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81400" y="55626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72200" y="4267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Libraries</a:t>
            </a:r>
          </a:p>
        </p:txBody>
      </p:sp>
      <p:cxnSp>
        <p:nvCxnSpPr>
          <p:cNvPr id="34" name="Shape 19"/>
          <p:cNvCxnSpPr>
            <a:stCxn id="7" idx="2"/>
            <a:endCxn id="30" idx="0"/>
          </p:cNvCxnSpPr>
          <p:nvPr/>
        </p:nvCxnSpPr>
        <p:spPr>
          <a:xfrm rot="5400000">
            <a:off x="3467100" y="4533900"/>
            <a:ext cx="2057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7" idx="2"/>
            <a:endCxn id="32" idx="0"/>
          </p:cNvCxnSpPr>
          <p:nvPr/>
        </p:nvCxnSpPr>
        <p:spPr>
          <a:xfrm rot="16200000" flipH="1">
            <a:off x="5410200" y="2590800"/>
            <a:ext cx="762000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" idx="2"/>
            <a:endCxn id="30" idx="0"/>
          </p:cNvCxnSpPr>
          <p:nvPr/>
        </p:nvCxnSpPr>
        <p:spPr>
          <a:xfrm rot="16200000" flipH="1">
            <a:off x="2743200" y="3810000"/>
            <a:ext cx="7620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2" idx="2"/>
            <a:endCxn id="30" idx="0"/>
          </p:cNvCxnSpPr>
          <p:nvPr/>
        </p:nvCxnSpPr>
        <p:spPr>
          <a:xfrm rot="5400000">
            <a:off x="5410200" y="3886200"/>
            <a:ext cx="762000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5" idx="1"/>
            <a:endCxn id="30" idx="1"/>
          </p:cNvCxnSpPr>
          <p:nvPr/>
        </p:nvCxnSpPr>
        <p:spPr>
          <a:xfrm rot="10800000" flipH="1" flipV="1">
            <a:off x="838200" y="2171700"/>
            <a:ext cx="2743200" cy="3657600"/>
          </a:xfrm>
          <a:prstGeom prst="bentConnector3">
            <a:avLst>
              <a:gd name="adj1" fmla="val -8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960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Programs</a:t>
            </a:r>
          </a:p>
        </p:txBody>
      </p:sp>
      <p:cxnSp>
        <p:nvCxnSpPr>
          <p:cNvPr id="57" name="Elbow Connector 56"/>
          <p:cNvCxnSpPr>
            <a:stCxn id="55" idx="3"/>
            <a:endCxn id="30" idx="3"/>
          </p:cNvCxnSpPr>
          <p:nvPr/>
        </p:nvCxnSpPr>
        <p:spPr>
          <a:xfrm flipH="1">
            <a:off x="5410200" y="2171700"/>
            <a:ext cx="2514600" cy="3657600"/>
          </a:xfrm>
          <a:prstGeom prst="bentConnector3">
            <a:avLst>
              <a:gd name="adj1" fmla="val -90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400" y="6400800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includes GIS (spatially referenced) and non-spatially reference</a:t>
            </a:r>
          </a:p>
        </p:txBody>
      </p:sp>
      <p:cxnSp>
        <p:nvCxnSpPr>
          <p:cNvPr id="23" name="Elbow Connector 22"/>
          <p:cNvCxnSpPr>
            <a:stCxn id="55" idx="2"/>
            <a:endCxn id="32" idx="0"/>
          </p:cNvCxnSpPr>
          <p:nvPr/>
        </p:nvCxnSpPr>
        <p:spPr>
          <a:xfrm rot="16200000" flipH="1">
            <a:off x="6134100" y="3314700"/>
            <a:ext cx="18288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68362"/>
          </a:xfrm>
        </p:spPr>
        <p:txBody>
          <a:bodyPr/>
          <a:lstStyle/>
          <a:p>
            <a:r>
              <a:rPr lang="en-US" dirty="0"/>
              <a:t>Previously, 10% did not pass!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1"/>
            <a:ext cx="8153400" cy="2666999"/>
          </a:xfrm>
        </p:spPr>
        <p:txBody>
          <a:bodyPr>
            <a:normAutofit/>
          </a:bodyPr>
          <a:lstStyle/>
          <a:p>
            <a:r>
              <a:rPr lang="en-US" dirty="0"/>
              <a:t>If you fall behind in this class you will not pass!</a:t>
            </a:r>
          </a:p>
          <a:p>
            <a:pPr lvl="1"/>
            <a:r>
              <a:rPr lang="en-US" sz="2400" dirty="0"/>
              <a:t>Each week we learn concepts that are used the next week</a:t>
            </a:r>
          </a:p>
          <a:p>
            <a:pPr lvl="1"/>
            <a:r>
              <a:rPr lang="en-US" sz="2400" dirty="0"/>
              <a:t>We move together as a whole group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267076"/>
            <a:ext cx="3590924" cy="35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175" y="2743200"/>
            <a:ext cx="46958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Attendance is mandatory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miss a class, make sure you catch up and get assignments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Assignments must be in on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fall behind you’ll be working on the wrong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380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name?</a:t>
            </a:r>
          </a:p>
          <a:p>
            <a:r>
              <a:rPr lang="en-US" dirty="0"/>
              <a:t>What is your major?</a:t>
            </a:r>
          </a:p>
          <a:p>
            <a:r>
              <a:rPr lang="en-US" dirty="0"/>
              <a:t>What do you want to do for your career?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you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paying about $1500 for this class, $50 per lecture/lab</a:t>
            </a:r>
          </a:p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396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tasks</a:t>
            </a:r>
          </a:p>
          <a:p>
            <a:pPr lvl="1"/>
            <a:r>
              <a:rPr lang="en-US" dirty="0"/>
              <a:t>Repeated over and over again</a:t>
            </a:r>
          </a:p>
          <a:p>
            <a:r>
              <a:rPr lang="en-US" dirty="0"/>
              <a:t>Speed up tasks</a:t>
            </a:r>
          </a:p>
          <a:p>
            <a:pPr lvl="1"/>
            <a:r>
              <a:rPr lang="en-US" dirty="0"/>
              <a:t>Computers can run 24/7</a:t>
            </a:r>
          </a:p>
          <a:p>
            <a:r>
              <a:rPr lang="en-US" dirty="0"/>
              <a:t>Allows for “exact” replication of processes</a:t>
            </a:r>
          </a:p>
          <a:p>
            <a:pPr lvl="1"/>
            <a:r>
              <a:rPr lang="en-US" dirty="0"/>
              <a:t>Except that the libraries you call </a:t>
            </a:r>
            <a:r>
              <a:rPr lang="en-US"/>
              <a:t>will change!</a:t>
            </a:r>
            <a:endParaRPr lang="en-US" dirty="0"/>
          </a:p>
          <a:p>
            <a:r>
              <a:rPr lang="en-US" dirty="0"/>
              <a:t>“Encapsulate” functionality and expertise</a:t>
            </a:r>
          </a:p>
          <a:p>
            <a:pPr lvl="1"/>
            <a:r>
              <a:rPr lang="en-US" dirty="0"/>
              <a:t>You and everyone else can use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9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successful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on time and attend every session you possibly can.  </a:t>
            </a:r>
          </a:p>
          <a:p>
            <a:r>
              <a:rPr lang="en-US" dirty="0"/>
              <a:t>If you can't make a session, let me know why.</a:t>
            </a:r>
          </a:p>
          <a:p>
            <a:r>
              <a:rPr lang="en-US" dirty="0"/>
              <a:t>Start assignments when they are given and then finish them before they are due.  This allows you to get help when needed.</a:t>
            </a:r>
          </a:p>
          <a:p>
            <a:r>
              <a:rPr lang="en-US" dirty="0"/>
              <a:t>Turn in all assignments BEFORE they are due.  </a:t>
            </a:r>
          </a:p>
          <a:p>
            <a:r>
              <a:rPr lang="en-US" dirty="0"/>
              <a:t>Spend time programming!</a:t>
            </a:r>
          </a:p>
        </p:txBody>
      </p:sp>
    </p:spTree>
    <p:extLst>
      <p:ext uri="{BB962C8B-B14F-4D97-AF65-F5344CB8AC3E}">
        <p14:creationId xmlns:p14="http://schemas.microsoft.com/office/powerpoint/2010/main" val="122311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064"/>
          <a:stretch/>
        </p:blipFill>
        <p:spPr>
          <a:xfrm>
            <a:off x="533400" y="828250"/>
            <a:ext cx="3962400" cy="5814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257800"/>
            <a:ext cx="1414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Mathematics</a:t>
            </a:r>
          </a:p>
          <a:p>
            <a:r>
              <a:rPr lang="en-US" dirty="0">
                <a:solidFill>
                  <a:schemeClr val="bg1"/>
                </a:solidFill>
              </a:rPr>
              <a:t>Data Types</a:t>
            </a:r>
          </a:p>
          <a:p>
            <a:r>
              <a:rPr lang="en-US" dirty="0">
                <a:solidFill>
                  <a:schemeClr val="bg1"/>
                </a:solidFill>
              </a:rPr>
              <a:t>Comments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Design</a:t>
            </a:r>
          </a:p>
          <a:p>
            <a:r>
              <a:rPr lang="en-US" dirty="0">
                <a:solidFill>
                  <a:schemeClr val="bg1"/>
                </a:solidFill>
              </a:rPr>
              <a:t>Classes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152400"/>
            <a:ext cx="437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Programming Builds on Itself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4191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Lists / Arrays</a:t>
            </a:r>
          </a:p>
          <a:p>
            <a:r>
              <a:rPr lang="en-US" dirty="0">
                <a:solidFill>
                  <a:schemeClr val="bg1"/>
                </a:solidFill>
              </a:rPr>
              <a:t>Loops</a:t>
            </a:r>
          </a:p>
          <a:p>
            <a:r>
              <a:rPr lang="en-US" dirty="0">
                <a:solidFill>
                  <a:schemeClr val="bg1"/>
                </a:solidFill>
              </a:rPr>
              <a:t>Conditional Statements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3048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File access</a:t>
            </a:r>
          </a:p>
          <a:p>
            <a:r>
              <a:rPr lang="en-US" dirty="0">
                <a:solidFill>
                  <a:schemeClr val="bg1"/>
                </a:solidFill>
              </a:rPr>
              <a:t>Functions</a:t>
            </a:r>
          </a:p>
          <a:p>
            <a:r>
              <a:rPr lang="en-US" dirty="0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220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Modules</a:t>
            </a:r>
          </a:p>
          <a:p>
            <a:r>
              <a:rPr lang="en-US" dirty="0">
                <a:solidFill>
                  <a:schemeClr val="bg1"/>
                </a:solidFill>
              </a:rPr>
              <a:t>Testing</a:t>
            </a: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343400" y="1694766"/>
            <a:ext cx="914400" cy="1340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495800" y="2438400"/>
            <a:ext cx="762000" cy="945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4495800" y="3352800"/>
            <a:ext cx="762000" cy="1568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4495800" y="4572000"/>
            <a:ext cx="762000" cy="806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 flipV="1">
            <a:off x="4495800" y="5486400"/>
            <a:ext cx="762000" cy="2330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6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Focus: Geospatial Programming </a:t>
            </a:r>
          </a:p>
          <a:p>
            <a:r>
              <a:rPr lang="en-US" dirty="0"/>
              <a:t>How computers work</a:t>
            </a:r>
          </a:p>
          <a:p>
            <a:pPr lvl="1"/>
            <a:r>
              <a:rPr lang="en-US" dirty="0"/>
              <a:t>How to program &amp; debug code</a:t>
            </a:r>
          </a:p>
          <a:p>
            <a:pPr lvl="1"/>
            <a:r>
              <a:rPr lang="en-US" dirty="0"/>
              <a:t>How to tackle geospatial programming tasks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By itself</a:t>
            </a:r>
          </a:p>
          <a:p>
            <a:pPr lvl="1"/>
            <a:r>
              <a:rPr lang="en-US" dirty="0"/>
              <a:t>With ArcGIS</a:t>
            </a:r>
          </a:p>
          <a:p>
            <a:pPr lvl="1"/>
            <a:r>
              <a:rPr lang="en-US" dirty="0"/>
              <a:t>With other software</a:t>
            </a:r>
          </a:p>
          <a:p>
            <a:r>
              <a:rPr lang="en-US" dirty="0"/>
              <a:t>Software development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Management/Phases</a:t>
            </a:r>
          </a:p>
          <a:p>
            <a:pPr lvl="1"/>
            <a:r>
              <a:rPr lang="en-US" dirty="0"/>
              <a:t>Meeting users NEEDS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not learning…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about Python</a:t>
            </a:r>
          </a:p>
          <a:p>
            <a:pPr lvl="1"/>
            <a:r>
              <a:rPr lang="en-US" dirty="0"/>
              <a:t>It’s a huge language that is growing all the time!</a:t>
            </a:r>
          </a:p>
          <a:p>
            <a:pPr lvl="1"/>
            <a:r>
              <a:rPr lang="en-US" dirty="0"/>
              <a:t>You only need a fraction of what is out there</a:t>
            </a:r>
          </a:p>
          <a:p>
            <a:pPr lvl="1"/>
            <a:r>
              <a:rPr lang="en-US" dirty="0"/>
              <a:t>The challenge is to find that fraction and get good at it!</a:t>
            </a:r>
          </a:p>
          <a:p>
            <a:r>
              <a:rPr lang="en-US" dirty="0"/>
              <a:t>Everything about programming ArcGIS</a:t>
            </a:r>
          </a:p>
          <a:p>
            <a:pPr lvl="1"/>
            <a:r>
              <a:rPr lang="en-US" dirty="0"/>
              <a:t>You will learn how to find anything available in programming ArcGIS</a:t>
            </a:r>
          </a:p>
          <a:p>
            <a:r>
              <a:rPr lang="en-US" dirty="0"/>
              <a:t>Everything about geospatial programming</a:t>
            </a:r>
          </a:p>
          <a:p>
            <a:pPr lvl="1"/>
            <a:r>
              <a:rPr lang="en-US" dirty="0"/>
              <a:t>More on this later…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22229</TotalTime>
  <Words>1162</Words>
  <Application>Microsoft Office PowerPoint</Application>
  <PresentationFormat>On-screen Show (4:3)</PresentationFormat>
  <Paragraphs>188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Geo 318 – Introduction to GIS Programming</vt:lpstr>
      <vt:lpstr>Notebooks</vt:lpstr>
      <vt:lpstr>Introductions</vt:lpstr>
      <vt:lpstr>Why are you here?</vt:lpstr>
      <vt:lpstr>Why Program?</vt:lpstr>
      <vt:lpstr>To be successful</vt:lpstr>
      <vt:lpstr>PowerPoint Presentation</vt:lpstr>
      <vt:lpstr>Class Goals</vt:lpstr>
      <vt:lpstr>We are not learning…</vt:lpstr>
      <vt:lpstr>We are learning…</vt:lpstr>
      <vt:lpstr>To be Successful</vt:lpstr>
      <vt:lpstr>Learning Process</vt:lpstr>
      <vt:lpstr>Structure</vt:lpstr>
      <vt:lpstr>Resources for Help</vt:lpstr>
      <vt:lpstr>Grading</vt:lpstr>
      <vt:lpstr>Keep Up with the Pack!</vt:lpstr>
      <vt:lpstr>Final Projects</vt:lpstr>
      <vt:lpstr>Professionalism</vt:lpstr>
      <vt:lpstr>Repeating Problems</vt:lpstr>
      <vt:lpstr>To Be Successful</vt:lpstr>
      <vt:lpstr>Ready to become a NERD?</vt:lpstr>
      <vt:lpstr>Definitions</vt:lpstr>
      <vt:lpstr>GIS Programming</vt:lpstr>
      <vt:lpstr>Why Python?</vt:lpstr>
      <vt:lpstr>Big Picture</vt:lpstr>
      <vt:lpstr>Previously, 10% did not pass!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599 – Introduction to GIS Programming</dc:title>
  <dc:creator>user</dc:creator>
  <cp:lastModifiedBy>James J Graham</cp:lastModifiedBy>
  <cp:revision>58</cp:revision>
  <dcterms:created xsi:type="dcterms:W3CDTF">2011-05-01T23:41:41Z</dcterms:created>
  <dcterms:modified xsi:type="dcterms:W3CDTF">2024-01-08T19:48:51Z</dcterms:modified>
</cp:coreProperties>
</file>